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330" r:id="rId3"/>
    <p:sldId id="407" r:id="rId4"/>
    <p:sldId id="410" r:id="rId5"/>
    <p:sldId id="411" r:id="rId6"/>
    <p:sldId id="408" r:id="rId7"/>
    <p:sldId id="413" r:id="rId8"/>
    <p:sldId id="412" r:id="rId9"/>
    <p:sldId id="409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19" autoAdjust="0"/>
    <p:restoredTop sz="94143"/>
  </p:normalViewPr>
  <p:slideViewPr>
    <p:cSldViewPr snapToGrid="0">
      <p:cViewPr varScale="1">
        <p:scale>
          <a:sx n="54" d="100"/>
          <a:sy n="54" d="100"/>
        </p:scale>
        <p:origin x="23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AD6-EA70-4F8B-A503-1372F57B9C33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F3E-4093-44A2-9108-B54627F28A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360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AD6-EA70-4F8B-A503-1372F57B9C33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F3E-4093-44A2-9108-B54627F28A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609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AD6-EA70-4F8B-A503-1372F57B9C33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F3E-4093-44A2-9108-B54627F28A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2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Только заголовок">
  <p:cSld name="2_Только заголовок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2"/>
          <p:cNvSpPr txBox="1"/>
          <p:nvPr/>
        </p:nvSpPr>
        <p:spPr>
          <a:xfrm>
            <a:off x="-283204" y="6207641"/>
            <a:ext cx="1056400" cy="3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133" tIns="58033" rIns="116133" bIns="58033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ahoma"/>
              <a:buNone/>
            </a:pPr>
            <a:fld id="{00000000-1234-1234-1234-123412341234}" type="slidenum">
              <a:rPr lang="ru" sz="1467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100"/>
                <a:buFont typeface="Tahoma"/>
                <a:buNone/>
              </a:pPr>
              <a:t>‹#›</a:t>
            </a:fld>
            <a:endParaRPr sz="1467" b="0" i="0" u="none" strike="noStrike" cap="none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2" name="Google Shape;52;p42"/>
          <p:cNvSpPr txBox="1">
            <a:spLocks noGrp="1"/>
          </p:cNvSpPr>
          <p:nvPr>
            <p:ph type="title"/>
          </p:nvPr>
        </p:nvSpPr>
        <p:spPr>
          <a:xfrm>
            <a:off x="1422401" y="267420"/>
            <a:ext cx="8737600" cy="5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D2"/>
              </a:buClr>
              <a:buSzPts val="2700"/>
              <a:buFont typeface="Arimo"/>
              <a:buNone/>
              <a:defRPr sz="3600" b="0" i="0">
                <a:solidFill>
                  <a:srgbClr val="008ED2"/>
                </a:solidFill>
                <a:latin typeface="Arimo"/>
                <a:ea typeface="Arimo"/>
                <a:cs typeface="Arimo"/>
                <a:sym typeface="Arim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pic>
        <p:nvPicPr>
          <p:cNvPr id="53" name="Google Shape;53;p42" descr="МАИ по патенту v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74988" y="185739"/>
            <a:ext cx="853715" cy="785028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42"/>
          <p:cNvSpPr/>
          <p:nvPr/>
        </p:nvSpPr>
        <p:spPr>
          <a:xfrm>
            <a:off x="7" y="6246675"/>
            <a:ext cx="773007" cy="291252"/>
          </a:xfrm>
          <a:custGeom>
            <a:avLst/>
            <a:gdLst/>
            <a:ahLst/>
            <a:cxnLst/>
            <a:rect l="l" t="t" r="r" b="b"/>
            <a:pathLst>
              <a:path w="579755" h="218439" extrusionOk="0">
                <a:moveTo>
                  <a:pt x="0" y="0"/>
                </a:moveTo>
                <a:lnTo>
                  <a:pt x="579755" y="0"/>
                </a:lnTo>
                <a:lnTo>
                  <a:pt x="579755" y="218423"/>
                </a:lnTo>
                <a:lnTo>
                  <a:pt x="0" y="218423"/>
                </a:lnTo>
                <a:lnTo>
                  <a:pt x="0" y="0"/>
                </a:lnTo>
                <a:close/>
              </a:path>
            </a:pathLst>
          </a:custGeom>
          <a:solidFill>
            <a:srgbClr val="008ED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endParaRPr sz="22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42"/>
          <p:cNvSpPr txBox="1"/>
          <p:nvPr/>
        </p:nvSpPr>
        <p:spPr>
          <a:xfrm>
            <a:off x="1" y="6236751"/>
            <a:ext cx="7516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133" tIns="58033" rIns="116133" bIns="58033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ru" sz="1467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t>‹#›</a:t>
            </a:fld>
            <a:endParaRPr sz="1467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8291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7" name="Google Shape;17;p18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8" name="Google Shape;18;p1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3697754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9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1" name="Google Shape;21;p1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29915641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0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290493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4100089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2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2" name="Google Shape;32;p22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12661486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3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6" name="Google Shape;36;p2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33927731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4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24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309026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AD6-EA70-4F8B-A503-1372F57B9C33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F3E-4093-44A2-9108-B54627F28A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9023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5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5" name="Google Shape;45;p2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13591478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6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8" name="Google Shape;48;p26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2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31141973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Только заголовок">
  <p:cSld name="2_Только заголовок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2"/>
          <p:cNvSpPr txBox="1"/>
          <p:nvPr/>
        </p:nvSpPr>
        <p:spPr>
          <a:xfrm>
            <a:off x="-283204" y="6207641"/>
            <a:ext cx="1056400" cy="3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133" tIns="58033" rIns="116133" bIns="58033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ahoma"/>
              <a:buNone/>
            </a:pPr>
            <a:fld id="{00000000-1234-1234-1234-123412341234}" type="slidenum">
              <a:rPr lang="ru" sz="1467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100"/>
                <a:buFont typeface="Tahoma"/>
                <a:buNone/>
              </a:pPr>
              <a:t>‹#›</a:t>
            </a:fld>
            <a:endParaRPr sz="1467" b="0" i="0" u="none" strike="noStrike" cap="none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2" name="Google Shape;52;p42"/>
          <p:cNvSpPr txBox="1">
            <a:spLocks noGrp="1"/>
          </p:cNvSpPr>
          <p:nvPr>
            <p:ph type="title"/>
          </p:nvPr>
        </p:nvSpPr>
        <p:spPr>
          <a:xfrm>
            <a:off x="1422401" y="267420"/>
            <a:ext cx="8737600" cy="5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D2"/>
              </a:buClr>
              <a:buSzPts val="2700"/>
              <a:buFont typeface="Arimo"/>
              <a:buNone/>
              <a:defRPr sz="3600" b="0" i="0">
                <a:solidFill>
                  <a:srgbClr val="008ED2"/>
                </a:solidFill>
                <a:latin typeface="Arimo"/>
                <a:ea typeface="Arimo"/>
                <a:cs typeface="Arimo"/>
                <a:sym typeface="Arim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pic>
        <p:nvPicPr>
          <p:cNvPr id="53" name="Google Shape;53;p42" descr="МАИ по патенту v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74988" y="185739"/>
            <a:ext cx="853715" cy="785028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42"/>
          <p:cNvSpPr/>
          <p:nvPr/>
        </p:nvSpPr>
        <p:spPr>
          <a:xfrm>
            <a:off x="7" y="6246675"/>
            <a:ext cx="773007" cy="291252"/>
          </a:xfrm>
          <a:custGeom>
            <a:avLst/>
            <a:gdLst/>
            <a:ahLst/>
            <a:cxnLst/>
            <a:rect l="l" t="t" r="r" b="b"/>
            <a:pathLst>
              <a:path w="579755" h="218439" extrusionOk="0">
                <a:moveTo>
                  <a:pt x="0" y="0"/>
                </a:moveTo>
                <a:lnTo>
                  <a:pt x="579755" y="0"/>
                </a:lnTo>
                <a:lnTo>
                  <a:pt x="579755" y="218423"/>
                </a:lnTo>
                <a:lnTo>
                  <a:pt x="0" y="218423"/>
                </a:lnTo>
                <a:lnTo>
                  <a:pt x="0" y="0"/>
                </a:lnTo>
                <a:close/>
              </a:path>
            </a:pathLst>
          </a:custGeom>
          <a:solidFill>
            <a:srgbClr val="008ED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endParaRPr sz="22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42"/>
          <p:cNvSpPr txBox="1"/>
          <p:nvPr/>
        </p:nvSpPr>
        <p:spPr>
          <a:xfrm>
            <a:off x="1" y="6236751"/>
            <a:ext cx="7516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133" tIns="58033" rIns="116133" bIns="58033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ru" sz="1467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t>‹#›</a:t>
            </a:fld>
            <a:endParaRPr sz="1467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40228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Заголовок раздела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6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6"/>
          <p:cNvSpPr txBox="1"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89" lvl="0" indent="-228594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377" lvl="1" indent="-2285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566" lvl="2" indent="-2285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754" lvl="3" indent="-2285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5943" lvl="4" indent="-2285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131" lvl="5" indent="-2285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320" lvl="6" indent="-2285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509" lvl="7" indent="-2285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697" lvl="8" indent="-2285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26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6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6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383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AD6-EA70-4F8B-A503-1372F57B9C33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F3E-4093-44A2-9108-B54627F28A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42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AD6-EA70-4F8B-A503-1372F57B9C33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F3E-4093-44A2-9108-B54627F28A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70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AD6-EA70-4F8B-A503-1372F57B9C33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F3E-4093-44A2-9108-B54627F28A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371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AD6-EA70-4F8B-A503-1372F57B9C33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F3E-4093-44A2-9108-B54627F28A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28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AD6-EA70-4F8B-A503-1372F57B9C33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F3E-4093-44A2-9108-B54627F28A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011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AD6-EA70-4F8B-A503-1372F57B9C33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F3E-4093-44A2-9108-B54627F28A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93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AD6-EA70-4F8B-A503-1372F57B9C33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F3E-4093-44A2-9108-B54627F28A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916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D7AD6-EA70-4F8B-A503-1372F57B9C33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4BF3E-4093-44A2-9108-B54627F28A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270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400412267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AEAB67-D212-1218-3833-E90AF34CF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026562"/>
            <a:ext cx="10515600" cy="2852737"/>
          </a:xfrm>
        </p:spPr>
        <p:txBody>
          <a:bodyPr/>
          <a:lstStyle/>
          <a:p>
            <a:br>
              <a:rPr lang="ru-RU" dirty="0">
                <a:solidFill>
                  <a:srgbClr val="0092D3"/>
                </a:solidFill>
              </a:rPr>
            </a:br>
            <a:r>
              <a:rPr lang="ru-RU" dirty="0">
                <a:solidFill>
                  <a:srgbClr val="0092D3"/>
                </a:solidFill>
              </a:rPr>
              <a:t>«Название проекта»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8E9928-4DD2-AF90-46F3-CB49EA4ADF13}"/>
              </a:ext>
            </a:extLst>
          </p:cNvPr>
          <p:cNvSpPr txBox="1"/>
          <p:nvPr/>
        </p:nvSpPr>
        <p:spPr>
          <a:xfrm>
            <a:off x="5253127" y="6089652"/>
            <a:ext cx="60943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дата</a:t>
            </a:r>
          </a:p>
        </p:txBody>
      </p:sp>
      <p:sp>
        <p:nvSpPr>
          <p:cNvPr id="7" name="Подзаголовок 10">
            <a:extLst>
              <a:ext uri="{FF2B5EF4-FFF2-40B4-BE49-F238E27FC236}">
                <a16:creationId xmlns:a16="http://schemas.microsoft.com/office/drawing/2014/main" id="{DB32A10F-F2BB-570D-D037-E24378C60141}"/>
              </a:ext>
            </a:extLst>
          </p:cNvPr>
          <p:cNvSpPr txBox="1">
            <a:spLocks/>
          </p:cNvSpPr>
          <p:nvPr/>
        </p:nvSpPr>
        <p:spPr>
          <a:xfrm>
            <a:off x="711485" y="3879299"/>
            <a:ext cx="7924800" cy="20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189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marR="0" lvl="1" indent="-22859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marR="0" lvl="2" indent="-22859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-22859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marR="0" lvl="4" indent="-22859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marR="0" lvl="5" indent="-22859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320" marR="0" lvl="6" indent="-22859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509" marR="0" lvl="7" indent="-22859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697" marR="0" lvl="8" indent="-22859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u-RU" altLang="ru-RU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ФИО</a:t>
            </a:r>
          </a:p>
          <a:p>
            <a:r>
              <a:rPr lang="ru-RU" altLang="ru-RU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Номер группы</a:t>
            </a:r>
          </a:p>
          <a:p>
            <a:pPr>
              <a:lnSpc>
                <a:spcPct val="130000"/>
              </a:lnSpc>
              <a:spcBef>
                <a:spcPts val="0"/>
              </a:spcBef>
              <a:defRPr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Контактная информация: </a:t>
            </a:r>
          </a:p>
          <a:p>
            <a:pPr>
              <a:lnSpc>
                <a:spcPct val="130000"/>
              </a:lnSpc>
              <a:spcBef>
                <a:spcPts val="0"/>
              </a:spcBef>
              <a:defRPr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электронная почта, телефон, ник в телеграмм</a:t>
            </a:r>
            <a:endParaRPr lang="ru-RU" altLang="ru-RU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599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12B15B-6BEE-40E4-81A7-56D7DBEEB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Актуальность идеи («проблематика»)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129CEE-6382-74EC-8679-CF56DA4BD401}"/>
              </a:ext>
            </a:extLst>
          </p:cNvPr>
          <p:cNvSpPr txBox="1"/>
          <p:nvPr/>
        </p:nvSpPr>
        <p:spPr>
          <a:xfrm>
            <a:off x="1312523" y="1480150"/>
            <a:ext cx="62415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Обозначьте наличие и уровень существующей проблемы, на решение которой направлена ваша идея. </a:t>
            </a:r>
          </a:p>
        </p:txBody>
      </p:sp>
    </p:spTree>
    <p:extLst>
      <p:ext uri="{BB962C8B-B14F-4D97-AF65-F5344CB8AC3E}">
        <p14:creationId xmlns:p14="http://schemas.microsoft.com/office/powerpoint/2010/main" val="2660997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ECFA0C-A0B8-36C7-6B5E-86E6D3C4F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Целевая аудитория и рынок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376A0D-ADE7-3066-BD82-F8F980163443}"/>
              </a:ext>
            </a:extLst>
          </p:cNvPr>
          <p:cNvSpPr txBox="1"/>
          <p:nvPr/>
        </p:nvSpPr>
        <p:spPr>
          <a:xfrm>
            <a:off x="1422401" y="1453147"/>
            <a:ext cx="6762964" cy="775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ru-RU" sz="18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Укажите кому потенциально интересен проект, кто готов пользоваться продуктом, для кого он предназначен. </a:t>
            </a:r>
            <a:endParaRPr kumimoji="0" lang="ru-RU" altLang="ru-RU" sz="1600" i="0" u="none" strike="noStrike" kern="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187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91BC7D-1CE9-6A50-245D-35B1AF4ED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401" y="267419"/>
            <a:ext cx="9714786" cy="575061"/>
          </a:xfrm>
        </p:spPr>
        <p:txBody>
          <a:bodyPr>
            <a:normAutofit/>
          </a:bodyPr>
          <a:lstStyle/>
          <a:p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Предлагаемое решение (конечный продукт)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52C53-7112-DD60-8F34-760E019F4EF5}"/>
              </a:ext>
            </a:extLst>
          </p:cNvPr>
          <p:cNvSpPr txBox="1">
            <a:spLocks/>
          </p:cNvSpPr>
          <p:nvPr/>
        </p:nvSpPr>
        <p:spPr>
          <a:xfrm>
            <a:off x="1422401" y="1293689"/>
            <a:ext cx="8229600" cy="1554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Дайте информацию по продукту, который вы хотите создать и реализовать. Используйте фотографии продукта и/или схемы, поясняющие смысл продукта. </a:t>
            </a:r>
          </a:p>
        </p:txBody>
      </p:sp>
      <p:pic>
        <p:nvPicPr>
          <p:cNvPr id="4" name="Рисунок 1">
            <a:extLst>
              <a:ext uri="{FF2B5EF4-FFF2-40B4-BE49-F238E27FC236}">
                <a16:creationId xmlns:a16="http://schemas.microsoft.com/office/drawing/2014/main" id="{34704EA2-DCF8-C04D-668C-10C2868CF7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488" y="2711574"/>
            <a:ext cx="3973513" cy="285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1">
            <a:extLst>
              <a:ext uri="{FF2B5EF4-FFF2-40B4-BE49-F238E27FC236}">
                <a16:creationId xmlns:a16="http://schemas.microsoft.com/office/drawing/2014/main" id="{9AA6074C-386F-2EAC-6E75-3026D1FD8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4965" y="3698250"/>
            <a:ext cx="13580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«Описание»</a:t>
            </a:r>
            <a:endParaRPr lang="en-JM" alt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754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780473B-79D8-4B4A-A268-7CA49E53ABF7}"/>
              </a:ext>
            </a:extLst>
          </p:cNvPr>
          <p:cNvSpPr txBox="1"/>
          <p:nvPr/>
        </p:nvSpPr>
        <p:spPr>
          <a:xfrm>
            <a:off x="3835658" y="2719137"/>
            <a:ext cx="596631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/>
              <a:t>ДОПОЛНИТЕЛЬНЫЕ МАТЕРИАЛЫ</a:t>
            </a:r>
          </a:p>
          <a:p>
            <a:pPr algn="ctr"/>
            <a:r>
              <a:rPr lang="ru-RU" sz="3200" dirty="0"/>
              <a:t>(при наличии)</a:t>
            </a:r>
          </a:p>
        </p:txBody>
      </p:sp>
    </p:spTree>
    <p:extLst>
      <p:ext uri="{BB962C8B-B14F-4D97-AF65-F5344CB8AC3E}">
        <p14:creationId xmlns:p14="http://schemas.microsoft.com/office/powerpoint/2010/main" val="4271236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91BC7D-1CE9-6A50-245D-35B1AF4ED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401" y="267419"/>
            <a:ext cx="9714786" cy="575061"/>
          </a:xfrm>
        </p:spPr>
        <p:txBody>
          <a:bodyPr>
            <a:normAutofit/>
          </a:bodyPr>
          <a:lstStyle/>
          <a:p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Имеющиеся задел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52C53-7112-DD60-8F34-760E019F4EF5}"/>
              </a:ext>
            </a:extLst>
          </p:cNvPr>
          <p:cNvSpPr txBox="1">
            <a:spLocks/>
          </p:cNvSpPr>
          <p:nvPr/>
        </p:nvSpPr>
        <p:spPr>
          <a:xfrm>
            <a:off x="1422401" y="1293689"/>
            <a:ext cx="8229600" cy="1554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Дайте информацию, что уже сделано: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Идея, чертеж, прототип</a:t>
            </a:r>
          </a:p>
        </p:txBody>
      </p:sp>
      <p:pic>
        <p:nvPicPr>
          <p:cNvPr id="4" name="Рисунок 1">
            <a:extLst>
              <a:ext uri="{FF2B5EF4-FFF2-40B4-BE49-F238E27FC236}">
                <a16:creationId xmlns:a16="http://schemas.microsoft.com/office/drawing/2014/main" id="{34704EA2-DCF8-C04D-668C-10C2868CF7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488" y="2711574"/>
            <a:ext cx="3973513" cy="285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1">
            <a:extLst>
              <a:ext uri="{FF2B5EF4-FFF2-40B4-BE49-F238E27FC236}">
                <a16:creationId xmlns:a16="http://schemas.microsoft.com/office/drawing/2014/main" id="{9AA6074C-386F-2EAC-6E75-3026D1FD8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5824" y="3698250"/>
            <a:ext cx="13580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«Описание»</a:t>
            </a:r>
            <a:endParaRPr lang="en-JM" alt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014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E30665D-0784-0C48-F14A-1015088B70A6}"/>
              </a:ext>
            </a:extLst>
          </p:cNvPr>
          <p:cNvSpPr txBox="1"/>
          <p:nvPr/>
        </p:nvSpPr>
        <p:spPr>
          <a:xfrm>
            <a:off x="1422400" y="1956581"/>
            <a:ext cx="913943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Опишите первые шаги по реализации проекта</a:t>
            </a:r>
          </a:p>
          <a:p>
            <a:pPr marL="342900" indent="-342900">
              <a:buAutoNum type="arabicPeriod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C177FEA-350E-3242-99CB-1AAAD82132DA}"/>
              </a:ext>
            </a:extLst>
          </p:cNvPr>
          <p:cNvSpPr txBox="1">
            <a:spLocks/>
          </p:cNvSpPr>
          <p:nvPr/>
        </p:nvSpPr>
        <p:spPr>
          <a:xfrm>
            <a:off x="1422401" y="267419"/>
            <a:ext cx="9714786" cy="57506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ctr" anchorCtr="0">
            <a:norm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D2"/>
              </a:buClr>
              <a:buSzPts val="2700"/>
              <a:buFont typeface="Arimo"/>
              <a:buNone/>
              <a:defRPr sz="3600" b="0" i="0" kern="1200">
                <a:solidFill>
                  <a:srgbClr val="008ED2"/>
                </a:solidFill>
                <a:latin typeface="Arimo"/>
                <a:ea typeface="Arimo"/>
                <a:cs typeface="Arimo"/>
                <a:sym typeface="Arim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План первых шагов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B86CA0A-9F8D-754D-904D-4D5B2DD75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1525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EBEF3B-F51A-BC3F-193E-F2A3130D7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401" y="267420"/>
            <a:ext cx="9612044" cy="1006576"/>
          </a:xfrm>
        </p:spPr>
        <p:txBody>
          <a:bodyPr>
            <a:normAutofit/>
          </a:bodyPr>
          <a:lstStyle/>
          <a:p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Перспектива коммерциализации результата и реализации продукта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30665D-0784-0C48-F14A-1015088B70A6}"/>
              </a:ext>
            </a:extLst>
          </p:cNvPr>
          <p:cNvSpPr txBox="1"/>
          <p:nvPr/>
        </p:nvSpPr>
        <p:spPr>
          <a:xfrm>
            <a:off x="1422400" y="1956581"/>
            <a:ext cx="913943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Опишите на каком рынке идея будет монетизироваться и какие риски есть при реализации проекта.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Представьте  похожие решения на рынке и приведите принципиальные отличия Вашего продукта от существующих аналогичных решений проблемы на сегодняшний день, если такие есть. </a:t>
            </a:r>
          </a:p>
          <a:p>
            <a:pPr marL="342900" indent="-342900">
              <a:buAutoNum type="arabicPeriod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05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2207</TotalTime>
  <Words>170</Words>
  <Application>Microsoft Macintosh PowerPoint</Application>
  <PresentationFormat>Широкоэкранный</PresentationFormat>
  <Paragraphs>24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Arimo</vt:lpstr>
      <vt:lpstr>Calibri</vt:lpstr>
      <vt:lpstr>Calibri Light</vt:lpstr>
      <vt:lpstr>Tahoma</vt:lpstr>
      <vt:lpstr>Тема Office</vt:lpstr>
      <vt:lpstr>Simple Light</vt:lpstr>
      <vt:lpstr> «Название проекта»</vt:lpstr>
      <vt:lpstr>Актуальность идеи («проблематика»)</vt:lpstr>
      <vt:lpstr>Целевая аудитория и рынок</vt:lpstr>
      <vt:lpstr>Предлагаемое решение (конечный продукт)</vt:lpstr>
      <vt:lpstr>Презентация PowerPoint</vt:lpstr>
      <vt:lpstr>Имеющиеся задел</vt:lpstr>
      <vt:lpstr>Презентация PowerPoint</vt:lpstr>
      <vt:lpstr>Перспектива коммерциализации результата и реализации продукта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Olga Khomutskaya</cp:lastModifiedBy>
  <cp:revision>135</cp:revision>
  <dcterms:created xsi:type="dcterms:W3CDTF">2021-01-08T08:56:00Z</dcterms:created>
  <dcterms:modified xsi:type="dcterms:W3CDTF">2023-02-14T14:29:34Z</dcterms:modified>
</cp:coreProperties>
</file>